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68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A29DEA-959B-46A1-AD87-9148AD3ECE8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lgg@cs.ntust.edu.tw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633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C7B7DB-30E4-4489-8E11-6656BE016FDF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463324" name="Picture 28" descr="namemark2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  <a:hlinkClick r:id="rId4"/>
                </a:rPr>
                <a:t>lgg@cs.ntust.edu.tw</a:t>
              </a:r>
              <a:endParaRPr lang="en-US" altLang="zh-TW" sz="1200" b="1">
                <a:ea typeface="標楷體" pitchFamily="65" charset="-120"/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高希均</a:t>
              </a: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4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77F609-2C0D-4A6D-A815-752D4023ADB7}" type="slidenum">
              <a:rPr lang="en-US" altLang="zh-TW"/>
              <a:pPr>
                <a:defRPr/>
              </a:pPr>
              <a:t>1</a:t>
            </a:fld>
            <a:endParaRPr lang="en-US" altLang="zh-TW"/>
          </a:p>
        </p:txBody>
      </p:sp>
      <p:sp>
        <p:nvSpPr>
          <p:cNvPr id="76083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dirty="0" smtClean="0">
                <a:solidFill>
                  <a:schemeClr val="tx1"/>
                </a:solidFill>
              </a:rPr>
              <a:t>系統基模五：</a:t>
            </a:r>
            <a:r>
              <a:rPr lang="zh-TW" altLang="en-US" sz="3200" dirty="0" smtClean="0">
                <a:solidFill>
                  <a:schemeClr val="tx1"/>
                </a:solidFill>
              </a:rPr>
              <a:t>惡性競爭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0" y="4191000"/>
            <a:ext cx="4699000" cy="1911350"/>
            <a:chOff x="148" y="2784"/>
            <a:chExt cx="2960" cy="1204"/>
          </a:xfrm>
        </p:grpSpPr>
        <p:sp>
          <p:nvSpPr>
            <p:cNvPr id="492606" name="Text Box 4"/>
            <p:cNvSpPr txBox="1">
              <a:spLocks noChangeArrowheads="1"/>
            </p:cNvSpPr>
            <p:nvPr/>
          </p:nvSpPr>
          <p:spPr bwMode="auto">
            <a:xfrm>
              <a:off x="148" y="2784"/>
              <a:ext cx="2300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762000">
                <a:spcBef>
                  <a:spcPct val="50000"/>
                </a:spcBef>
              </a:pPr>
              <a:r>
                <a:rPr lang="en-US" altLang="zh-TW" sz="2400">
                  <a:latin typeface="標楷體" pitchFamily="65" charset="-120"/>
                  <a:ea typeface="標楷體" pitchFamily="65" charset="-120"/>
                </a:rPr>
                <a:t>  </a:t>
              </a:r>
              <a:r>
                <a:rPr lang="zh-TW" altLang="en-US" sz="2400">
                  <a:latin typeface="標楷體" pitchFamily="65" charset="-120"/>
                  <a:ea typeface="標楷體" pitchFamily="65" charset="-120"/>
                </a:rPr>
                <a:t>變數行為</a:t>
              </a:r>
              <a:r>
                <a:rPr lang="en-US" altLang="zh-TW" sz="2400">
                  <a:latin typeface="標楷體" pitchFamily="65" charset="-120"/>
                  <a:ea typeface="標楷體" pitchFamily="65" charset="-120"/>
                </a:rPr>
                <a:t>:</a:t>
              </a:r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444" y="2845"/>
              <a:ext cx="2664" cy="1143"/>
              <a:chOff x="564" y="2857"/>
              <a:chExt cx="2664" cy="1143"/>
            </a:xfrm>
          </p:grpSpPr>
          <p:sp>
            <p:nvSpPr>
              <p:cNvPr id="492608" name="Text Box 6"/>
              <p:cNvSpPr txBox="1">
                <a:spLocks noChangeArrowheads="1"/>
              </p:cNvSpPr>
              <p:nvPr/>
            </p:nvSpPr>
            <p:spPr bwMode="auto">
              <a:xfrm>
                <a:off x="2316" y="3712"/>
                <a:ext cx="912" cy="288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defTabSz="762000">
                  <a:spcBef>
                    <a:spcPct val="50000"/>
                  </a:spcBef>
                </a:pPr>
                <a:r>
                  <a:rPr lang="zh-TW" altLang="en-US" sz="2400">
                    <a:latin typeface="標楷體" pitchFamily="65" charset="-120"/>
                    <a:ea typeface="標楷體" pitchFamily="65" charset="-120"/>
                  </a:rPr>
                  <a:t>時間</a:t>
                </a:r>
              </a:p>
            </p:txBody>
          </p:sp>
          <p:grpSp>
            <p:nvGrpSpPr>
              <p:cNvPr id="4" name="Group 7"/>
              <p:cNvGrpSpPr>
                <a:grpSpLocks/>
              </p:cNvGrpSpPr>
              <p:nvPr/>
            </p:nvGrpSpPr>
            <p:grpSpPr bwMode="auto">
              <a:xfrm>
                <a:off x="564" y="2857"/>
                <a:ext cx="2592" cy="1127"/>
                <a:chOff x="564" y="2857"/>
                <a:chExt cx="2592" cy="1127"/>
              </a:xfrm>
            </p:grpSpPr>
            <p:sp>
              <p:nvSpPr>
                <p:cNvPr id="492611" name="Line 8"/>
                <p:cNvSpPr>
                  <a:spLocks noChangeShapeType="1"/>
                </p:cNvSpPr>
                <p:nvPr/>
              </p:nvSpPr>
              <p:spPr bwMode="auto">
                <a:xfrm flipH="1" flipV="1">
                  <a:off x="576" y="3168"/>
                  <a:ext cx="0" cy="81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492612" name="Line 9"/>
                <p:cNvSpPr>
                  <a:spLocks noChangeShapeType="1"/>
                </p:cNvSpPr>
                <p:nvPr/>
              </p:nvSpPr>
              <p:spPr bwMode="auto">
                <a:xfrm>
                  <a:off x="564" y="3984"/>
                  <a:ext cx="259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492613" name="Freeform 10"/>
                <p:cNvSpPr>
                  <a:spLocks/>
                </p:cNvSpPr>
                <p:nvPr/>
              </p:nvSpPr>
              <p:spPr bwMode="auto">
                <a:xfrm>
                  <a:off x="564" y="2857"/>
                  <a:ext cx="2496" cy="1046"/>
                </a:xfrm>
                <a:custGeom>
                  <a:avLst/>
                  <a:gdLst>
                    <a:gd name="T0" fmla="*/ 0 w 2496"/>
                    <a:gd name="T1" fmla="*/ 616 h 1248"/>
                    <a:gd name="T2" fmla="*/ 1776 w 2496"/>
                    <a:gd name="T3" fmla="*/ 497 h 1248"/>
                    <a:gd name="T4" fmla="*/ 2496 w 2496"/>
                    <a:gd name="T5" fmla="*/ 0 h 1248"/>
                    <a:gd name="T6" fmla="*/ 0 60000 65536"/>
                    <a:gd name="T7" fmla="*/ 0 60000 65536"/>
                    <a:gd name="T8" fmla="*/ 0 60000 65536"/>
                    <a:gd name="T9" fmla="*/ 0 w 2496"/>
                    <a:gd name="T10" fmla="*/ 0 h 1248"/>
                    <a:gd name="T11" fmla="*/ 2496 w 2496"/>
                    <a:gd name="T12" fmla="*/ 1248 h 124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496" h="1248">
                      <a:moveTo>
                        <a:pt x="0" y="1248"/>
                      </a:moveTo>
                      <a:cubicBezTo>
                        <a:pt x="680" y="1232"/>
                        <a:pt x="1360" y="1216"/>
                        <a:pt x="1776" y="1008"/>
                      </a:cubicBezTo>
                      <a:cubicBezTo>
                        <a:pt x="2192" y="800"/>
                        <a:pt x="2344" y="400"/>
                        <a:pt x="2496" y="0"/>
                      </a:cubicBezTo>
                    </a:path>
                  </a:pathLst>
                </a:cu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</p:grpSp>
          <p:sp>
            <p:nvSpPr>
              <p:cNvPr id="492610" name="Text Box 11"/>
              <p:cNvSpPr txBox="1">
                <a:spLocks noChangeArrowheads="1"/>
              </p:cNvSpPr>
              <p:nvPr/>
            </p:nvSpPr>
            <p:spPr bwMode="auto">
              <a:xfrm>
                <a:off x="1428" y="3156"/>
                <a:ext cx="1152" cy="288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defTabSz="762000">
                  <a:spcBef>
                    <a:spcPct val="50000"/>
                  </a:spcBef>
                </a:pPr>
                <a:r>
                  <a:rPr lang="zh-TW" altLang="en-US" sz="2400">
                    <a:latin typeface="標楷體" pitchFamily="65" charset="-120"/>
                    <a:ea typeface="標楷體" pitchFamily="65" charset="-120"/>
                  </a:rPr>
                  <a:t>競價總量</a:t>
                </a:r>
              </a:p>
            </p:txBody>
          </p:sp>
        </p:grpSp>
      </p:grpSp>
      <p:sp>
        <p:nvSpPr>
          <p:cNvPr id="760844" name="Text Box 12"/>
          <p:cNvSpPr txBox="1">
            <a:spLocks noChangeArrowheads="1"/>
          </p:cNvSpPr>
          <p:nvPr/>
        </p:nvSpPr>
        <p:spPr bwMode="auto">
          <a:xfrm>
            <a:off x="5562600" y="1219200"/>
            <a:ext cx="3581400" cy="30469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762000"/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․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描述：</a:t>
            </a:r>
            <a:br>
              <a:rPr lang="zh-TW" altLang="en-US" sz="2000" dirty="0">
                <a:latin typeface="標楷體" pitchFamily="65" charset="-120"/>
                <a:ea typeface="標楷體" pitchFamily="65" charset="-120"/>
              </a:rPr>
            </a:br>
            <a:r>
              <a:rPr lang="en-US" altLang="zh-TW" sz="2000" dirty="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#1 A</a:t>
            </a:r>
            <a:r>
              <a:rPr lang="zh-TW" altLang="en-US" sz="2000" dirty="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競價  </a:t>
            </a:r>
            <a:r>
              <a:rPr lang="en-US" altLang="zh-TW" sz="2000" dirty="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A</a:t>
            </a:r>
            <a:r>
              <a:rPr lang="zh-TW" altLang="en-US" sz="2000" dirty="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成功  減低威脅</a:t>
            </a:r>
          </a:p>
          <a:p>
            <a:pPr defTabSz="762000"/>
            <a:r>
              <a:rPr lang="zh-TW" altLang="en-US" sz="2000" dirty="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    升高對</a:t>
            </a:r>
            <a:r>
              <a:rPr lang="en-US" altLang="zh-TW" sz="2000" dirty="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B</a:t>
            </a:r>
            <a:r>
              <a:rPr lang="zh-TW" altLang="en-US" sz="2000" dirty="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的威脅  </a:t>
            </a:r>
            <a:r>
              <a:rPr lang="en-US" altLang="zh-TW" sz="2000" dirty="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B</a:t>
            </a:r>
            <a:r>
              <a:rPr lang="zh-TW" altLang="en-US" sz="2000" dirty="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競價  </a:t>
            </a:r>
            <a:r>
              <a:rPr lang="en-US" altLang="zh-TW" sz="2000" dirty="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B</a:t>
            </a:r>
            <a:r>
              <a:rPr lang="zh-TW" altLang="en-US" sz="2000" dirty="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成</a:t>
            </a:r>
          </a:p>
          <a:p>
            <a:pPr defTabSz="762000"/>
            <a:r>
              <a:rPr lang="zh-TW" altLang="en-US" sz="2000" dirty="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    功  升高對</a:t>
            </a:r>
            <a:r>
              <a:rPr lang="en-US" altLang="zh-TW" sz="2000" dirty="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A</a:t>
            </a:r>
            <a:r>
              <a:rPr lang="zh-TW" altLang="en-US" sz="2000" dirty="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的威脅 </a:t>
            </a:r>
          </a:p>
          <a:p>
            <a:pPr defTabSz="762000">
              <a:lnSpc>
                <a:spcPct val="90000"/>
              </a:lnSpc>
            </a:pPr>
            <a:r>
              <a:rPr lang="en-US" altLang="zh-TW" sz="2000" dirty="0">
                <a:solidFill>
                  <a:srgbClr val="FF66FF"/>
                </a:solidFill>
                <a:latin typeface="Times New Roman" pitchFamily="18" charset="0"/>
                <a:ea typeface="標楷體" pitchFamily="65" charset="-120"/>
              </a:rPr>
              <a:t>#2 …..  </a:t>
            </a:r>
          </a:p>
          <a:p>
            <a:pPr defTabSz="762000">
              <a:lnSpc>
                <a:spcPct val="50000"/>
              </a:lnSpc>
            </a:pPr>
            <a:r>
              <a:rPr lang="en-US" altLang="zh-TW" sz="2000" dirty="0">
                <a:latin typeface="Times New Roman" pitchFamily="18" charset="0"/>
                <a:ea typeface="標楷體" pitchFamily="65" charset="-120"/>
              </a:rPr>
              <a:t>  </a:t>
            </a:r>
            <a:r>
              <a:rPr lang="en-US" altLang="zh-TW" sz="2000" dirty="0">
                <a:solidFill>
                  <a:srgbClr val="00FF00"/>
                </a:solidFill>
                <a:latin typeface="Times New Roman" pitchFamily="18" charset="0"/>
                <a:ea typeface="標楷體" pitchFamily="65" charset="-120"/>
              </a:rPr>
              <a:t>.</a:t>
            </a:r>
          </a:p>
          <a:p>
            <a:pPr defTabSz="762000">
              <a:lnSpc>
                <a:spcPct val="50000"/>
              </a:lnSpc>
            </a:pPr>
            <a:r>
              <a:rPr lang="en-US" altLang="zh-TW" sz="2000" dirty="0">
                <a:solidFill>
                  <a:srgbClr val="00FF00"/>
                </a:solidFill>
                <a:latin typeface="Times New Roman" pitchFamily="18" charset="0"/>
                <a:ea typeface="標楷體" pitchFamily="65" charset="-120"/>
              </a:rPr>
              <a:t>  .</a:t>
            </a:r>
          </a:p>
          <a:p>
            <a:pPr defTabSz="762000">
              <a:lnSpc>
                <a:spcPct val="50000"/>
              </a:lnSpc>
            </a:pPr>
            <a:r>
              <a:rPr lang="en-US" altLang="zh-TW" sz="2000" dirty="0">
                <a:solidFill>
                  <a:srgbClr val="00FF00"/>
                </a:solidFill>
                <a:latin typeface="Times New Roman" pitchFamily="18" charset="0"/>
                <a:ea typeface="標楷體" pitchFamily="65" charset="-120"/>
              </a:rPr>
              <a:t>  .</a:t>
            </a:r>
            <a:r>
              <a:rPr lang="en-US" altLang="zh-TW" sz="2000" dirty="0">
                <a:latin typeface="Times New Roman" pitchFamily="18" charset="0"/>
                <a:ea typeface="標楷體" pitchFamily="65" charset="-120"/>
              </a:rPr>
              <a:t> </a:t>
            </a:r>
          </a:p>
          <a:p>
            <a:pPr defTabSz="762000">
              <a:lnSpc>
                <a:spcPct val="80000"/>
              </a:lnSpc>
            </a:pPr>
            <a:r>
              <a:rPr lang="en-US" altLang="zh-TW" sz="2000" dirty="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#5 A</a:t>
            </a:r>
            <a:r>
              <a:rPr lang="zh-TW" altLang="en-US" sz="2000" dirty="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惡性競價  </a:t>
            </a:r>
            <a:r>
              <a:rPr lang="en-US" altLang="zh-TW" sz="2000" dirty="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A</a:t>
            </a:r>
            <a:r>
              <a:rPr lang="zh-TW" altLang="en-US" sz="2000" dirty="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成功  減低威</a:t>
            </a:r>
          </a:p>
          <a:p>
            <a:pPr defTabSz="762000">
              <a:lnSpc>
                <a:spcPct val="80000"/>
              </a:lnSpc>
            </a:pPr>
            <a:r>
              <a:rPr lang="zh-TW" altLang="en-US" sz="2000" dirty="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   脅  更升高對</a:t>
            </a:r>
            <a:r>
              <a:rPr lang="en-US" altLang="zh-TW" sz="2000" dirty="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B</a:t>
            </a:r>
            <a:r>
              <a:rPr lang="zh-TW" altLang="en-US" sz="2000" dirty="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的威脅  </a:t>
            </a:r>
            <a:r>
              <a:rPr lang="en-US" altLang="zh-TW" sz="2000" dirty="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B</a:t>
            </a:r>
            <a:r>
              <a:rPr lang="zh-TW" altLang="en-US" sz="2000" dirty="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惡性  </a:t>
            </a:r>
          </a:p>
          <a:p>
            <a:pPr defTabSz="762000">
              <a:lnSpc>
                <a:spcPct val="80000"/>
              </a:lnSpc>
            </a:pPr>
            <a:r>
              <a:rPr lang="zh-TW" altLang="en-US" sz="2000" dirty="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   競價  </a:t>
            </a:r>
            <a:r>
              <a:rPr lang="en-US" altLang="zh-TW" sz="2000" dirty="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B</a:t>
            </a:r>
            <a:r>
              <a:rPr lang="zh-TW" altLang="en-US" sz="2000" dirty="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成功  更升高對</a:t>
            </a:r>
            <a:r>
              <a:rPr lang="en-US" altLang="zh-TW" sz="2000" dirty="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A</a:t>
            </a:r>
          </a:p>
          <a:p>
            <a:pPr defTabSz="762000">
              <a:lnSpc>
                <a:spcPct val="80000"/>
              </a:lnSpc>
            </a:pPr>
            <a:r>
              <a:rPr lang="en-US" altLang="zh-TW" sz="2000" dirty="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   </a:t>
            </a:r>
            <a:r>
              <a:rPr lang="zh-TW" altLang="en-US" sz="2000" dirty="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威脅 </a:t>
            </a:r>
            <a:r>
              <a:rPr lang="en-US" altLang="zh-TW" sz="2000" dirty="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…. 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　</a:t>
            </a:r>
          </a:p>
        </p:txBody>
      </p:sp>
      <p:sp>
        <p:nvSpPr>
          <p:cNvPr id="492550" name="Text Box 13"/>
          <p:cNvSpPr txBox="1">
            <a:spLocks noChangeArrowheads="1"/>
          </p:cNvSpPr>
          <p:nvPr/>
        </p:nvSpPr>
        <p:spPr bwMode="auto">
          <a:xfrm>
            <a:off x="406400" y="1085850"/>
            <a:ext cx="1285875" cy="4572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762000">
              <a:spcBef>
                <a:spcPct val="50000"/>
              </a:spcBef>
            </a:pPr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結構：</a:t>
            </a:r>
          </a:p>
        </p:txBody>
      </p:sp>
      <p:sp>
        <p:nvSpPr>
          <p:cNvPr id="492551" name="Line 14"/>
          <p:cNvSpPr>
            <a:spLocks noChangeShapeType="1"/>
          </p:cNvSpPr>
          <p:nvPr/>
        </p:nvSpPr>
        <p:spPr bwMode="auto">
          <a:xfrm rot="3216483">
            <a:off x="404812" y="3103563"/>
            <a:ext cx="60325" cy="10795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cxnSp>
        <p:nvCxnSpPr>
          <p:cNvPr id="492552" name="AutoShape 15"/>
          <p:cNvCxnSpPr>
            <a:cxnSpLocks noChangeShapeType="1"/>
          </p:cNvCxnSpPr>
          <p:nvPr/>
        </p:nvCxnSpPr>
        <p:spPr bwMode="auto">
          <a:xfrm>
            <a:off x="4572000" y="1822450"/>
            <a:ext cx="1588" cy="1882775"/>
          </a:xfrm>
          <a:prstGeom prst="curvedConnector3">
            <a:avLst>
              <a:gd name="adj1" fmla="val 32400009"/>
            </a:avLst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</p:spPr>
      </p:cxnSp>
      <p:cxnSp>
        <p:nvCxnSpPr>
          <p:cNvPr id="492553" name="AutoShape 16"/>
          <p:cNvCxnSpPr>
            <a:cxnSpLocks noChangeShapeType="1"/>
          </p:cNvCxnSpPr>
          <p:nvPr/>
        </p:nvCxnSpPr>
        <p:spPr bwMode="auto">
          <a:xfrm>
            <a:off x="3695700" y="1890713"/>
            <a:ext cx="15875" cy="1836737"/>
          </a:xfrm>
          <a:prstGeom prst="curvedConnector3">
            <a:avLst>
              <a:gd name="adj1" fmla="val -3858333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92554" name="AutoShape 17"/>
          <p:cNvCxnSpPr>
            <a:cxnSpLocks noChangeShapeType="1"/>
          </p:cNvCxnSpPr>
          <p:nvPr/>
        </p:nvCxnSpPr>
        <p:spPr bwMode="auto">
          <a:xfrm rot="10800000" flipH="1">
            <a:off x="781050" y="1768475"/>
            <a:ext cx="57150" cy="1889125"/>
          </a:xfrm>
          <a:prstGeom prst="curvedConnector3">
            <a:avLst>
              <a:gd name="adj1" fmla="val -666671"/>
            </a:avLst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</p:spPr>
      </p:cxnSp>
      <p:cxnSp>
        <p:nvCxnSpPr>
          <p:cNvPr id="492555" name="AutoShape 18"/>
          <p:cNvCxnSpPr>
            <a:cxnSpLocks noChangeShapeType="1"/>
          </p:cNvCxnSpPr>
          <p:nvPr/>
        </p:nvCxnSpPr>
        <p:spPr bwMode="auto">
          <a:xfrm flipH="1">
            <a:off x="1638300" y="1817688"/>
            <a:ext cx="19050" cy="1909762"/>
          </a:xfrm>
          <a:prstGeom prst="curvedConnector3">
            <a:avLst>
              <a:gd name="adj1" fmla="val -3858333"/>
            </a:avLst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492556" name="Line 19"/>
          <p:cNvSpPr>
            <a:spLocks noChangeShapeType="1"/>
          </p:cNvSpPr>
          <p:nvPr/>
        </p:nvSpPr>
        <p:spPr bwMode="auto">
          <a:xfrm>
            <a:off x="2286000" y="1828800"/>
            <a:ext cx="6858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cxnSp>
        <p:nvCxnSpPr>
          <p:cNvPr id="492557" name="AutoShape 20"/>
          <p:cNvCxnSpPr>
            <a:cxnSpLocks noChangeShapeType="1"/>
          </p:cNvCxnSpPr>
          <p:nvPr/>
        </p:nvCxnSpPr>
        <p:spPr bwMode="auto">
          <a:xfrm rot="10800000" flipV="1">
            <a:off x="2457450" y="3727450"/>
            <a:ext cx="647700" cy="6350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rgbClr val="FF3300"/>
            </a:solidFill>
            <a:miter lim="800000"/>
            <a:headEnd/>
            <a:tailEnd type="triangle" w="med" len="med"/>
          </a:ln>
        </p:spPr>
      </p:cxnSp>
      <p:sp>
        <p:nvSpPr>
          <p:cNvPr id="492558" name="Line 21"/>
          <p:cNvSpPr>
            <a:spLocks noChangeShapeType="1"/>
          </p:cNvSpPr>
          <p:nvPr/>
        </p:nvSpPr>
        <p:spPr bwMode="auto">
          <a:xfrm rot="753809">
            <a:off x="4953000" y="2133600"/>
            <a:ext cx="1588" cy="1524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92559" name="Text Box 22"/>
          <p:cNvSpPr txBox="1">
            <a:spLocks noChangeArrowheads="1"/>
          </p:cNvSpPr>
          <p:nvPr/>
        </p:nvSpPr>
        <p:spPr bwMode="auto">
          <a:xfrm>
            <a:off x="4191000" y="2286000"/>
            <a:ext cx="1028700" cy="8350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762000">
              <a:spcBef>
                <a:spcPct val="50000"/>
              </a:spcBef>
            </a:pPr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Ｂ的競價</a:t>
            </a:r>
          </a:p>
        </p:txBody>
      </p:sp>
      <p:sp>
        <p:nvSpPr>
          <p:cNvPr id="492560" name="Line 23"/>
          <p:cNvSpPr>
            <a:spLocks noChangeShapeType="1"/>
          </p:cNvSpPr>
          <p:nvPr/>
        </p:nvSpPr>
        <p:spPr bwMode="auto">
          <a:xfrm flipH="1">
            <a:off x="2735263" y="2716213"/>
            <a:ext cx="0" cy="219075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92561" name="Line 24"/>
          <p:cNvSpPr>
            <a:spLocks noChangeShapeType="1"/>
          </p:cNvSpPr>
          <p:nvPr/>
        </p:nvSpPr>
        <p:spPr bwMode="auto">
          <a:xfrm rot="5400000" flipH="1">
            <a:off x="2735263" y="2711450"/>
            <a:ext cx="0" cy="2286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92562" name="Text Box 25"/>
          <p:cNvSpPr txBox="1">
            <a:spLocks noChangeArrowheads="1"/>
          </p:cNvSpPr>
          <p:nvPr/>
        </p:nvSpPr>
        <p:spPr bwMode="auto">
          <a:xfrm>
            <a:off x="228600" y="2286000"/>
            <a:ext cx="977900" cy="8350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762000"/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Ａ的競價</a:t>
            </a:r>
          </a:p>
        </p:txBody>
      </p:sp>
      <p:grpSp>
        <p:nvGrpSpPr>
          <p:cNvPr id="5" name="Group 26"/>
          <p:cNvGrpSpPr>
            <a:grpSpLocks/>
          </p:cNvGrpSpPr>
          <p:nvPr/>
        </p:nvGrpSpPr>
        <p:grpSpPr bwMode="auto">
          <a:xfrm>
            <a:off x="2044700" y="3011488"/>
            <a:ext cx="228600" cy="222250"/>
            <a:chOff x="1324" y="1633"/>
            <a:chExt cx="144" cy="140"/>
          </a:xfrm>
        </p:grpSpPr>
        <p:sp>
          <p:nvSpPr>
            <p:cNvPr id="492604" name="Oval 27"/>
            <p:cNvSpPr>
              <a:spLocks noChangeArrowheads="1"/>
            </p:cNvSpPr>
            <p:nvPr/>
          </p:nvSpPr>
          <p:spPr bwMode="auto">
            <a:xfrm>
              <a:off x="1324" y="1633"/>
              <a:ext cx="144" cy="14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92605" name="Line 28"/>
            <p:cNvSpPr>
              <a:spLocks noChangeShapeType="1"/>
            </p:cNvSpPr>
            <p:nvPr/>
          </p:nvSpPr>
          <p:spPr bwMode="auto">
            <a:xfrm rot="-5400000">
              <a:off x="1396" y="1631"/>
              <a:ext cx="0" cy="144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6" name="Group 29"/>
          <p:cNvGrpSpPr>
            <a:grpSpLocks/>
          </p:cNvGrpSpPr>
          <p:nvPr/>
        </p:nvGrpSpPr>
        <p:grpSpPr bwMode="auto">
          <a:xfrm>
            <a:off x="3206750" y="2325688"/>
            <a:ext cx="228600" cy="222250"/>
            <a:chOff x="2044" y="1633"/>
            <a:chExt cx="144" cy="140"/>
          </a:xfrm>
        </p:grpSpPr>
        <p:sp>
          <p:nvSpPr>
            <p:cNvPr id="492602" name="Oval 30"/>
            <p:cNvSpPr>
              <a:spLocks noChangeArrowheads="1"/>
            </p:cNvSpPr>
            <p:nvPr/>
          </p:nvSpPr>
          <p:spPr bwMode="auto">
            <a:xfrm>
              <a:off x="2044" y="1633"/>
              <a:ext cx="144" cy="14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92603" name="Line 31"/>
            <p:cNvSpPr>
              <a:spLocks noChangeShapeType="1"/>
            </p:cNvSpPr>
            <p:nvPr/>
          </p:nvSpPr>
          <p:spPr bwMode="auto">
            <a:xfrm rot="-5400000">
              <a:off x="2116" y="1631"/>
              <a:ext cx="0" cy="144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492565" name="Text Box 32"/>
          <p:cNvSpPr txBox="1">
            <a:spLocks noChangeArrowheads="1"/>
          </p:cNvSpPr>
          <p:nvPr/>
        </p:nvSpPr>
        <p:spPr bwMode="auto">
          <a:xfrm>
            <a:off x="790575" y="3460750"/>
            <a:ext cx="1638300" cy="469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762000"/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對Ａ威脅</a:t>
            </a:r>
          </a:p>
        </p:txBody>
      </p:sp>
      <p:sp>
        <p:nvSpPr>
          <p:cNvPr id="492566" name="Text Box 33"/>
          <p:cNvSpPr txBox="1">
            <a:spLocks noChangeArrowheads="1"/>
          </p:cNvSpPr>
          <p:nvPr/>
        </p:nvSpPr>
        <p:spPr bwMode="auto">
          <a:xfrm>
            <a:off x="847725" y="1587500"/>
            <a:ext cx="1666875" cy="4699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Ａ的成功</a:t>
            </a:r>
          </a:p>
        </p:txBody>
      </p:sp>
      <p:sp>
        <p:nvSpPr>
          <p:cNvPr id="492567" name="Text Box 34"/>
          <p:cNvSpPr txBox="1">
            <a:spLocks noChangeArrowheads="1"/>
          </p:cNvSpPr>
          <p:nvPr/>
        </p:nvSpPr>
        <p:spPr bwMode="auto">
          <a:xfrm>
            <a:off x="2971800" y="1600200"/>
            <a:ext cx="16764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對Ｂ威脅</a:t>
            </a:r>
          </a:p>
        </p:txBody>
      </p:sp>
      <p:sp>
        <p:nvSpPr>
          <p:cNvPr id="492568" name="Text Box 35"/>
          <p:cNvSpPr txBox="1">
            <a:spLocks noChangeArrowheads="1"/>
          </p:cNvSpPr>
          <p:nvPr/>
        </p:nvSpPr>
        <p:spPr bwMode="auto">
          <a:xfrm>
            <a:off x="2943225" y="3454400"/>
            <a:ext cx="1647825" cy="469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762000">
              <a:spcBef>
                <a:spcPct val="50000"/>
              </a:spcBef>
            </a:pPr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Ｂ的成功</a:t>
            </a:r>
          </a:p>
        </p:txBody>
      </p:sp>
      <p:grpSp>
        <p:nvGrpSpPr>
          <p:cNvPr id="7" name="Group 36"/>
          <p:cNvGrpSpPr>
            <a:grpSpLocks/>
          </p:cNvGrpSpPr>
          <p:nvPr/>
        </p:nvGrpSpPr>
        <p:grpSpPr bwMode="auto">
          <a:xfrm>
            <a:off x="4629150" y="3308350"/>
            <a:ext cx="228600" cy="228600"/>
            <a:chOff x="3000" y="2096"/>
            <a:chExt cx="144" cy="144"/>
          </a:xfrm>
        </p:grpSpPr>
        <p:sp>
          <p:nvSpPr>
            <p:cNvPr id="492599" name="Oval 37"/>
            <p:cNvSpPr>
              <a:spLocks noChangeArrowheads="1"/>
            </p:cNvSpPr>
            <p:nvPr/>
          </p:nvSpPr>
          <p:spPr bwMode="auto">
            <a:xfrm>
              <a:off x="3000" y="2096"/>
              <a:ext cx="144" cy="144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92600" name="Line 38"/>
            <p:cNvSpPr>
              <a:spLocks noChangeShapeType="1"/>
            </p:cNvSpPr>
            <p:nvPr/>
          </p:nvSpPr>
          <p:spPr bwMode="auto">
            <a:xfrm>
              <a:off x="3072" y="2096"/>
              <a:ext cx="0" cy="144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92601" name="Line 39"/>
            <p:cNvSpPr>
              <a:spLocks noChangeShapeType="1"/>
            </p:cNvSpPr>
            <p:nvPr/>
          </p:nvSpPr>
          <p:spPr bwMode="auto">
            <a:xfrm rot="-5400000">
              <a:off x="3072" y="2096"/>
              <a:ext cx="0" cy="144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8" name="Group 40"/>
          <p:cNvGrpSpPr>
            <a:grpSpLocks/>
          </p:cNvGrpSpPr>
          <p:nvPr/>
        </p:nvGrpSpPr>
        <p:grpSpPr bwMode="auto">
          <a:xfrm>
            <a:off x="4648200" y="1993900"/>
            <a:ext cx="228600" cy="228600"/>
            <a:chOff x="3000" y="1160"/>
            <a:chExt cx="144" cy="144"/>
          </a:xfrm>
        </p:grpSpPr>
        <p:sp>
          <p:nvSpPr>
            <p:cNvPr id="492596" name="Oval 41"/>
            <p:cNvSpPr>
              <a:spLocks noChangeArrowheads="1"/>
            </p:cNvSpPr>
            <p:nvPr/>
          </p:nvSpPr>
          <p:spPr bwMode="auto">
            <a:xfrm>
              <a:off x="3000" y="1160"/>
              <a:ext cx="144" cy="144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92597" name="Line 42"/>
            <p:cNvSpPr>
              <a:spLocks noChangeShapeType="1"/>
            </p:cNvSpPr>
            <p:nvPr/>
          </p:nvSpPr>
          <p:spPr bwMode="auto">
            <a:xfrm>
              <a:off x="3072" y="1160"/>
              <a:ext cx="0" cy="144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92598" name="Line 43"/>
            <p:cNvSpPr>
              <a:spLocks noChangeShapeType="1"/>
            </p:cNvSpPr>
            <p:nvPr/>
          </p:nvSpPr>
          <p:spPr bwMode="auto">
            <a:xfrm rot="-5400000">
              <a:off x="3072" y="1160"/>
              <a:ext cx="0" cy="144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9" name="Group 44"/>
          <p:cNvGrpSpPr>
            <a:grpSpLocks/>
          </p:cNvGrpSpPr>
          <p:nvPr/>
        </p:nvGrpSpPr>
        <p:grpSpPr bwMode="auto">
          <a:xfrm>
            <a:off x="2603500" y="1892300"/>
            <a:ext cx="228600" cy="228600"/>
            <a:chOff x="1676" y="1036"/>
            <a:chExt cx="144" cy="144"/>
          </a:xfrm>
        </p:grpSpPr>
        <p:sp>
          <p:nvSpPr>
            <p:cNvPr id="492593" name="Oval 45"/>
            <p:cNvSpPr>
              <a:spLocks noChangeArrowheads="1"/>
            </p:cNvSpPr>
            <p:nvPr/>
          </p:nvSpPr>
          <p:spPr bwMode="auto">
            <a:xfrm>
              <a:off x="1676" y="1036"/>
              <a:ext cx="144" cy="144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92594" name="Line 46"/>
            <p:cNvSpPr>
              <a:spLocks noChangeShapeType="1"/>
            </p:cNvSpPr>
            <p:nvPr/>
          </p:nvSpPr>
          <p:spPr bwMode="auto">
            <a:xfrm>
              <a:off x="1748" y="1036"/>
              <a:ext cx="0" cy="144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92595" name="Line 47"/>
            <p:cNvSpPr>
              <a:spLocks noChangeShapeType="1"/>
            </p:cNvSpPr>
            <p:nvPr/>
          </p:nvSpPr>
          <p:spPr bwMode="auto">
            <a:xfrm rot="-5400000">
              <a:off x="1748" y="1036"/>
              <a:ext cx="0" cy="144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10" name="Group 48"/>
          <p:cNvGrpSpPr>
            <a:grpSpLocks/>
          </p:cNvGrpSpPr>
          <p:nvPr/>
        </p:nvGrpSpPr>
        <p:grpSpPr bwMode="auto">
          <a:xfrm>
            <a:off x="2603500" y="3403600"/>
            <a:ext cx="228600" cy="228600"/>
            <a:chOff x="1676" y="2216"/>
            <a:chExt cx="144" cy="144"/>
          </a:xfrm>
        </p:grpSpPr>
        <p:sp>
          <p:nvSpPr>
            <p:cNvPr id="492590" name="Oval 49"/>
            <p:cNvSpPr>
              <a:spLocks noChangeArrowheads="1"/>
            </p:cNvSpPr>
            <p:nvPr/>
          </p:nvSpPr>
          <p:spPr bwMode="auto">
            <a:xfrm>
              <a:off x="1676" y="2216"/>
              <a:ext cx="144" cy="144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92591" name="Line 50"/>
            <p:cNvSpPr>
              <a:spLocks noChangeShapeType="1"/>
            </p:cNvSpPr>
            <p:nvPr/>
          </p:nvSpPr>
          <p:spPr bwMode="auto">
            <a:xfrm>
              <a:off x="1748" y="2216"/>
              <a:ext cx="0" cy="144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92592" name="Line 51"/>
            <p:cNvSpPr>
              <a:spLocks noChangeShapeType="1"/>
            </p:cNvSpPr>
            <p:nvPr/>
          </p:nvSpPr>
          <p:spPr bwMode="auto">
            <a:xfrm rot="-5400000">
              <a:off x="1748" y="2216"/>
              <a:ext cx="0" cy="144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492573" name="Line 52"/>
          <p:cNvSpPr>
            <a:spLocks noChangeShapeType="1"/>
          </p:cNvSpPr>
          <p:nvPr/>
        </p:nvSpPr>
        <p:spPr bwMode="auto">
          <a:xfrm rot="3216483">
            <a:off x="2151856" y="3353594"/>
            <a:ext cx="1588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92574" name="Line 53"/>
          <p:cNvSpPr>
            <a:spLocks noChangeShapeType="1"/>
          </p:cNvSpPr>
          <p:nvPr/>
        </p:nvSpPr>
        <p:spPr bwMode="auto">
          <a:xfrm rot="6680972">
            <a:off x="3313113" y="2062162"/>
            <a:ext cx="6350" cy="1492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grpSp>
        <p:nvGrpSpPr>
          <p:cNvPr id="11" name="Group 54"/>
          <p:cNvGrpSpPr>
            <a:grpSpLocks/>
          </p:cNvGrpSpPr>
          <p:nvPr/>
        </p:nvGrpSpPr>
        <p:grpSpPr bwMode="auto">
          <a:xfrm>
            <a:off x="609600" y="3295650"/>
            <a:ext cx="228600" cy="228600"/>
            <a:chOff x="3000" y="1160"/>
            <a:chExt cx="144" cy="144"/>
          </a:xfrm>
        </p:grpSpPr>
        <p:sp>
          <p:nvSpPr>
            <p:cNvPr id="492587" name="Oval 55"/>
            <p:cNvSpPr>
              <a:spLocks noChangeArrowheads="1"/>
            </p:cNvSpPr>
            <p:nvPr/>
          </p:nvSpPr>
          <p:spPr bwMode="auto">
            <a:xfrm>
              <a:off x="3000" y="1160"/>
              <a:ext cx="144" cy="144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92588" name="Line 56"/>
            <p:cNvSpPr>
              <a:spLocks noChangeShapeType="1"/>
            </p:cNvSpPr>
            <p:nvPr/>
          </p:nvSpPr>
          <p:spPr bwMode="auto">
            <a:xfrm>
              <a:off x="3072" y="1160"/>
              <a:ext cx="0" cy="144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92589" name="Line 57"/>
            <p:cNvSpPr>
              <a:spLocks noChangeShapeType="1"/>
            </p:cNvSpPr>
            <p:nvPr/>
          </p:nvSpPr>
          <p:spPr bwMode="auto">
            <a:xfrm rot="-5400000">
              <a:off x="3072" y="1160"/>
              <a:ext cx="0" cy="144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12" name="Group 58"/>
          <p:cNvGrpSpPr>
            <a:grpSpLocks/>
          </p:cNvGrpSpPr>
          <p:nvPr/>
        </p:nvGrpSpPr>
        <p:grpSpPr bwMode="auto">
          <a:xfrm>
            <a:off x="609600" y="2057400"/>
            <a:ext cx="228600" cy="228600"/>
            <a:chOff x="3000" y="1160"/>
            <a:chExt cx="144" cy="144"/>
          </a:xfrm>
        </p:grpSpPr>
        <p:sp>
          <p:nvSpPr>
            <p:cNvPr id="492584" name="Oval 59"/>
            <p:cNvSpPr>
              <a:spLocks noChangeArrowheads="1"/>
            </p:cNvSpPr>
            <p:nvPr/>
          </p:nvSpPr>
          <p:spPr bwMode="auto">
            <a:xfrm>
              <a:off x="3000" y="1160"/>
              <a:ext cx="144" cy="144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92585" name="Line 60"/>
            <p:cNvSpPr>
              <a:spLocks noChangeShapeType="1"/>
            </p:cNvSpPr>
            <p:nvPr/>
          </p:nvSpPr>
          <p:spPr bwMode="auto">
            <a:xfrm>
              <a:off x="3072" y="1160"/>
              <a:ext cx="0" cy="144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92586" name="Line 61"/>
            <p:cNvSpPr>
              <a:spLocks noChangeShapeType="1"/>
            </p:cNvSpPr>
            <p:nvPr/>
          </p:nvSpPr>
          <p:spPr bwMode="auto">
            <a:xfrm rot="-5400000">
              <a:off x="3072" y="1160"/>
              <a:ext cx="0" cy="144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13" name="Group 62"/>
          <p:cNvGrpSpPr>
            <a:grpSpLocks/>
          </p:cNvGrpSpPr>
          <p:nvPr/>
        </p:nvGrpSpPr>
        <p:grpSpPr bwMode="auto">
          <a:xfrm>
            <a:off x="3429000" y="2590800"/>
            <a:ext cx="393700" cy="330200"/>
            <a:chOff x="2160" y="1632"/>
            <a:chExt cx="248" cy="208"/>
          </a:xfrm>
        </p:grpSpPr>
        <p:sp>
          <p:nvSpPr>
            <p:cNvPr id="492582" name="Line 63"/>
            <p:cNvSpPr>
              <a:spLocks noChangeShapeType="1"/>
            </p:cNvSpPr>
            <p:nvPr/>
          </p:nvSpPr>
          <p:spPr bwMode="auto">
            <a:xfrm rot="-5400000">
              <a:off x="2283" y="1727"/>
              <a:ext cx="0" cy="112"/>
            </a:xfrm>
            <a:prstGeom prst="line">
              <a:avLst/>
            </a:prstGeom>
            <a:noFill/>
            <a:ln w="38100">
              <a:solidFill>
                <a:srgbClr val="00FF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92583" name="Freeform 64"/>
            <p:cNvSpPr>
              <a:spLocks/>
            </p:cNvSpPr>
            <p:nvPr/>
          </p:nvSpPr>
          <p:spPr bwMode="auto">
            <a:xfrm>
              <a:off x="2160" y="1632"/>
              <a:ext cx="248" cy="208"/>
            </a:xfrm>
            <a:custGeom>
              <a:avLst/>
              <a:gdLst>
                <a:gd name="T0" fmla="*/ 0 w 248"/>
                <a:gd name="T1" fmla="*/ 112 h 208"/>
                <a:gd name="T2" fmla="*/ 48 w 248"/>
                <a:gd name="T3" fmla="*/ 16 h 208"/>
                <a:gd name="T4" fmla="*/ 192 w 248"/>
                <a:gd name="T5" fmla="*/ 16 h 208"/>
                <a:gd name="T6" fmla="*/ 240 w 248"/>
                <a:gd name="T7" fmla="*/ 112 h 208"/>
                <a:gd name="T8" fmla="*/ 240 w 248"/>
                <a:gd name="T9" fmla="*/ 160 h 208"/>
                <a:gd name="T10" fmla="*/ 192 w 248"/>
                <a:gd name="T11" fmla="*/ 208 h 20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48"/>
                <a:gd name="T19" fmla="*/ 0 h 208"/>
                <a:gd name="T20" fmla="*/ 248 w 248"/>
                <a:gd name="T21" fmla="*/ 208 h 20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48" h="208">
                  <a:moveTo>
                    <a:pt x="0" y="112"/>
                  </a:moveTo>
                  <a:cubicBezTo>
                    <a:pt x="8" y="72"/>
                    <a:pt x="16" y="32"/>
                    <a:pt x="48" y="16"/>
                  </a:cubicBezTo>
                  <a:cubicBezTo>
                    <a:pt x="80" y="0"/>
                    <a:pt x="160" y="0"/>
                    <a:pt x="192" y="16"/>
                  </a:cubicBezTo>
                  <a:cubicBezTo>
                    <a:pt x="224" y="32"/>
                    <a:pt x="232" y="88"/>
                    <a:pt x="240" y="112"/>
                  </a:cubicBezTo>
                  <a:cubicBezTo>
                    <a:pt x="248" y="136"/>
                    <a:pt x="248" y="144"/>
                    <a:pt x="240" y="160"/>
                  </a:cubicBezTo>
                  <a:cubicBezTo>
                    <a:pt x="232" y="176"/>
                    <a:pt x="200" y="200"/>
                    <a:pt x="192" y="208"/>
                  </a:cubicBezTo>
                </a:path>
              </a:pathLst>
            </a:custGeom>
            <a:noFill/>
            <a:ln w="38100" cap="sq">
              <a:solidFill>
                <a:srgbClr val="00FFCC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492578" name="Freeform 65"/>
          <p:cNvSpPr>
            <a:spLocks/>
          </p:cNvSpPr>
          <p:nvPr/>
        </p:nvSpPr>
        <p:spPr bwMode="auto">
          <a:xfrm>
            <a:off x="2514600" y="2590800"/>
            <a:ext cx="393700" cy="330200"/>
          </a:xfrm>
          <a:custGeom>
            <a:avLst/>
            <a:gdLst>
              <a:gd name="T0" fmla="*/ 0 w 248"/>
              <a:gd name="T1" fmla="*/ 2147483647 h 208"/>
              <a:gd name="T2" fmla="*/ 2147483647 w 248"/>
              <a:gd name="T3" fmla="*/ 2147483647 h 208"/>
              <a:gd name="T4" fmla="*/ 2147483647 w 248"/>
              <a:gd name="T5" fmla="*/ 2147483647 h 208"/>
              <a:gd name="T6" fmla="*/ 2147483647 w 248"/>
              <a:gd name="T7" fmla="*/ 2147483647 h 208"/>
              <a:gd name="T8" fmla="*/ 2147483647 w 248"/>
              <a:gd name="T9" fmla="*/ 2147483647 h 208"/>
              <a:gd name="T10" fmla="*/ 2147483647 w 248"/>
              <a:gd name="T11" fmla="*/ 2147483647 h 20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48"/>
              <a:gd name="T19" fmla="*/ 0 h 208"/>
              <a:gd name="T20" fmla="*/ 248 w 248"/>
              <a:gd name="T21" fmla="*/ 208 h 20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48" h="208">
                <a:moveTo>
                  <a:pt x="0" y="112"/>
                </a:moveTo>
                <a:cubicBezTo>
                  <a:pt x="8" y="72"/>
                  <a:pt x="16" y="32"/>
                  <a:pt x="48" y="16"/>
                </a:cubicBezTo>
                <a:cubicBezTo>
                  <a:pt x="80" y="0"/>
                  <a:pt x="160" y="0"/>
                  <a:pt x="192" y="16"/>
                </a:cubicBezTo>
                <a:cubicBezTo>
                  <a:pt x="224" y="32"/>
                  <a:pt x="232" y="88"/>
                  <a:pt x="240" y="112"/>
                </a:cubicBezTo>
                <a:cubicBezTo>
                  <a:pt x="248" y="136"/>
                  <a:pt x="248" y="144"/>
                  <a:pt x="240" y="160"/>
                </a:cubicBezTo>
                <a:cubicBezTo>
                  <a:pt x="232" y="176"/>
                  <a:pt x="200" y="200"/>
                  <a:pt x="192" y="208"/>
                </a:cubicBezTo>
              </a:path>
            </a:pathLst>
          </a:custGeom>
          <a:noFill/>
          <a:ln w="38100" cap="sq">
            <a:solidFill>
              <a:srgbClr val="FF3300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492579" name="Line 66"/>
          <p:cNvSpPr>
            <a:spLocks noChangeShapeType="1"/>
          </p:cNvSpPr>
          <p:nvPr/>
        </p:nvSpPr>
        <p:spPr bwMode="auto">
          <a:xfrm rot="-5400000">
            <a:off x="1765300" y="2730500"/>
            <a:ext cx="0" cy="177800"/>
          </a:xfrm>
          <a:prstGeom prst="line">
            <a:avLst/>
          </a:prstGeom>
          <a:noFill/>
          <a:ln w="38100">
            <a:solidFill>
              <a:srgbClr val="00FF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92580" name="Freeform 67"/>
          <p:cNvSpPr>
            <a:spLocks/>
          </p:cNvSpPr>
          <p:nvPr/>
        </p:nvSpPr>
        <p:spPr bwMode="auto">
          <a:xfrm>
            <a:off x="1600200" y="2590800"/>
            <a:ext cx="393700" cy="330200"/>
          </a:xfrm>
          <a:custGeom>
            <a:avLst/>
            <a:gdLst>
              <a:gd name="T0" fmla="*/ 0 w 248"/>
              <a:gd name="T1" fmla="*/ 2147483647 h 208"/>
              <a:gd name="T2" fmla="*/ 2147483647 w 248"/>
              <a:gd name="T3" fmla="*/ 2147483647 h 208"/>
              <a:gd name="T4" fmla="*/ 2147483647 w 248"/>
              <a:gd name="T5" fmla="*/ 2147483647 h 208"/>
              <a:gd name="T6" fmla="*/ 2147483647 w 248"/>
              <a:gd name="T7" fmla="*/ 2147483647 h 208"/>
              <a:gd name="T8" fmla="*/ 2147483647 w 248"/>
              <a:gd name="T9" fmla="*/ 2147483647 h 208"/>
              <a:gd name="T10" fmla="*/ 2147483647 w 248"/>
              <a:gd name="T11" fmla="*/ 2147483647 h 20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48"/>
              <a:gd name="T19" fmla="*/ 0 h 208"/>
              <a:gd name="T20" fmla="*/ 248 w 248"/>
              <a:gd name="T21" fmla="*/ 208 h 20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48" h="208">
                <a:moveTo>
                  <a:pt x="0" y="112"/>
                </a:moveTo>
                <a:cubicBezTo>
                  <a:pt x="8" y="72"/>
                  <a:pt x="16" y="32"/>
                  <a:pt x="48" y="16"/>
                </a:cubicBezTo>
                <a:cubicBezTo>
                  <a:pt x="80" y="0"/>
                  <a:pt x="160" y="0"/>
                  <a:pt x="192" y="16"/>
                </a:cubicBezTo>
                <a:cubicBezTo>
                  <a:pt x="224" y="32"/>
                  <a:pt x="232" y="88"/>
                  <a:pt x="240" y="112"/>
                </a:cubicBezTo>
                <a:cubicBezTo>
                  <a:pt x="248" y="136"/>
                  <a:pt x="248" y="144"/>
                  <a:pt x="240" y="160"/>
                </a:cubicBezTo>
                <a:cubicBezTo>
                  <a:pt x="232" y="176"/>
                  <a:pt x="200" y="200"/>
                  <a:pt x="192" y="208"/>
                </a:cubicBezTo>
              </a:path>
            </a:pathLst>
          </a:custGeom>
          <a:noFill/>
          <a:ln w="38100" cap="sq">
            <a:solidFill>
              <a:srgbClr val="00FFCC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492581" name="Text Box 68"/>
          <p:cNvSpPr txBox="1">
            <a:spLocks noChangeArrowheads="1"/>
          </p:cNvSpPr>
          <p:nvPr/>
        </p:nvSpPr>
        <p:spPr bwMode="auto">
          <a:xfrm>
            <a:off x="152400" y="4800600"/>
            <a:ext cx="387350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1600" b="1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總</a:t>
            </a:r>
          </a:p>
          <a:p>
            <a:pPr>
              <a:spcBef>
                <a:spcPct val="50000"/>
              </a:spcBef>
            </a:pPr>
            <a:r>
              <a:rPr lang="zh-TW" altLang="en-US" sz="1600" b="1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競</a:t>
            </a:r>
          </a:p>
          <a:p>
            <a:pPr>
              <a:spcBef>
                <a:spcPct val="50000"/>
              </a:spcBef>
            </a:pPr>
            <a:r>
              <a:rPr lang="zh-TW" altLang="en-US" sz="1600" b="1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價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0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76084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0844" grpId="0" autoUpdateAnimBg="0"/>
    </p:bldLst>
  </p:timing>
</p:sld>
</file>

<file path=ppt/theme/theme1.xml><?xml version="1.0" encoding="utf-8"?>
<a:theme xmlns:a="http://schemas.openxmlformats.org/drawingml/2006/main" name="教學目標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教學目標</Template>
  <TotalTime>280</TotalTime>
  <Words>43</Words>
  <Application>Microsoft Office PowerPoint</Application>
  <PresentationFormat>如螢幕大小 (4:3)</PresentationFormat>
  <Paragraphs>26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教學目標</vt:lpstr>
      <vt:lpstr>系統基模五：惡性競爭</vt:lpstr>
    </vt:vector>
  </TitlesOfParts>
  <Company>Your Company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系統基模</dc:title>
  <dc:creator>Your User Name</dc:creator>
  <cp:lastModifiedBy>AACSB</cp:lastModifiedBy>
  <cp:revision>12</cp:revision>
  <dcterms:created xsi:type="dcterms:W3CDTF">2010-07-14T13:14:22Z</dcterms:created>
  <dcterms:modified xsi:type="dcterms:W3CDTF">2013-11-12T06:13:30Z</dcterms:modified>
</cp:coreProperties>
</file>